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  <p:sldMasterId id="2147483694" r:id="rId2"/>
  </p:sldMasterIdLst>
  <p:notesMasterIdLst>
    <p:notesMasterId r:id="rId45"/>
  </p:notesMasterIdLst>
  <p:handoutMasterIdLst>
    <p:handoutMasterId r:id="rId46"/>
  </p:handoutMasterIdLst>
  <p:sldIdLst>
    <p:sldId id="307" r:id="rId3"/>
    <p:sldId id="258" r:id="rId4"/>
    <p:sldId id="259" r:id="rId5"/>
    <p:sldId id="308" r:id="rId6"/>
    <p:sldId id="261" r:id="rId7"/>
    <p:sldId id="262" r:id="rId8"/>
    <p:sldId id="272" r:id="rId9"/>
    <p:sldId id="306" r:id="rId10"/>
    <p:sldId id="302" r:id="rId11"/>
    <p:sldId id="277" r:id="rId12"/>
    <p:sldId id="278" r:id="rId13"/>
    <p:sldId id="303" r:id="rId14"/>
    <p:sldId id="304" r:id="rId15"/>
    <p:sldId id="309" r:id="rId16"/>
    <p:sldId id="305" r:id="rId17"/>
    <p:sldId id="310" r:id="rId18"/>
    <p:sldId id="317" r:id="rId19"/>
    <p:sldId id="311" r:id="rId20"/>
    <p:sldId id="318" r:id="rId21"/>
    <p:sldId id="313" r:id="rId22"/>
    <p:sldId id="314" r:id="rId23"/>
    <p:sldId id="315" r:id="rId24"/>
    <p:sldId id="316" r:id="rId25"/>
    <p:sldId id="270" r:id="rId26"/>
    <p:sldId id="268" r:id="rId27"/>
    <p:sldId id="274" r:id="rId28"/>
    <p:sldId id="286" r:id="rId29"/>
    <p:sldId id="288" r:id="rId30"/>
    <p:sldId id="289" r:id="rId31"/>
    <p:sldId id="290" r:id="rId32"/>
    <p:sldId id="291" r:id="rId33"/>
    <p:sldId id="292" r:id="rId34"/>
    <p:sldId id="287" r:id="rId35"/>
    <p:sldId id="293" r:id="rId36"/>
    <p:sldId id="294" r:id="rId37"/>
    <p:sldId id="300" r:id="rId38"/>
    <p:sldId id="299" r:id="rId39"/>
    <p:sldId id="298" r:id="rId40"/>
    <p:sldId id="296" r:id="rId41"/>
    <p:sldId id="295" r:id="rId42"/>
    <p:sldId id="301" r:id="rId43"/>
    <p:sldId id="297" r:id="rId4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88" autoAdjust="0"/>
  </p:normalViewPr>
  <p:slideViewPr>
    <p:cSldViewPr snapToGrid="0" snapToObjects="1">
      <p:cViewPr varScale="1">
        <p:scale>
          <a:sx n="51" d="100"/>
          <a:sy n="51" d="100"/>
        </p:scale>
        <p:origin x="92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E889416-9353-4BD4-A6AD-C3AC1E3734BA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2025/6/25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E72F7A5B-FBDC-4FBB-B713-B9351A102D6C}" type="datetime1">
              <a:rPr lang="zh-CN" altLang="en-US" smtClean="0"/>
              <a:t>2025/6/25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242CE05-2CA5-489C-A330-57A7B2B73269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634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431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459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6591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50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242CE05-2CA5-489C-A330-57A7B2B73269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EDBB17-E93B-4ACC-AEBF-1415D16BE034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BB13C8-9520-4F14-82F4-BFD112ADDC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2A3704-FF85-4F1D-94E5-6D2C1DE5D7C2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F4C2E4-32EA-4249-AB10-1982EAD48DBA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51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4886DB8-CB56-4F38-A3C4-DC0B9E608879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320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F165BD3-CCBE-4BAA-82C1-050734BF214C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981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303FA8-A3F3-7640-B13D-36C73B3E55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BB13C8-9520-4F14-82F4-BFD112ADDC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2A3704-FF85-4F1D-94E5-6D2C1DE5D7C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2025/6/25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84785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1376BE8-2E54-4533-9F1B-F16FCD562538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5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52800AE-DCC5-4028-A2D3-C51485514073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311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76BF11-E901-4606-8A45-E05BCB73FCD1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261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74E4A84-9750-42D8-B04D-C79A19C6C6C9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76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300BE1A-0534-40DB-A7F4-A30F83594087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748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9B7291-A000-48F1-B388-39243837945C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32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9AE6DFA-E81E-41CD-9D91-19B4956CCDCE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3438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8CBE4C-C410-49F1-974D-CB32E1570EA5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140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0843E22-46C0-49A5-95AC-A9B28C57113B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9688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39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5CD55A5-DB81-4E9D-AB97-463CBDD4E67E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51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242CE05-2CA5-489C-A330-57A7B2B73269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7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6EDBB17-E93B-4ACC-AEBF-1415D16BE034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359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F4C2E4-32EA-4249-AB10-1982EAD48DBA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823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F4C2E4-32EA-4249-AB10-1982EAD48DBA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275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FF4C2E4-32EA-4249-AB10-1982EAD48DBA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8558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1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2025/6/25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402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CC91F1-B437-A627-B3A4-EAE5B4ED2B75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B1F41B5-0787-2421-031E-8EE201D6CF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DC40C9-70C1-F379-93B7-83295BEF7B1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30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31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6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23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35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36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37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3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39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40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641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2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68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60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0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270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3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64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4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408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46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47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48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4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65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5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8706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9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48620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6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05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95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9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59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9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752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8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09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61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435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6449210" y="1523968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885369" y="663169"/>
            <a:ext cx="4858040" cy="56931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82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104858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58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58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189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635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625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4862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62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862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71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48577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48578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35F522-6256-461E-A79F-4037A6D0C8F9}" type="datetimeFigureOut">
              <a:rPr lang="zh-CN" altLang="en-US" smtClean="0"/>
              <a:t>2025/6/25</a:t>
            </a:fld>
            <a:endParaRPr lang="zh-CN" altLang="en-US"/>
          </a:p>
        </p:txBody>
      </p:sp>
      <p:sp>
        <p:nvSpPr>
          <p:cNvPr id="104857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4858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1A564D-84E6-4D0E-9D2B-1519760DAF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76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emf"/><Relationship Id="rId4" Type="http://schemas.openxmlformats.org/officeDocument/2006/relationships/package" Target="../embeddings/Microsoft_Word_Document.doc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audio" Target="../media/media1.mp3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2.jpeg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tags" Target="../tags/tag2.xml"/><Relationship Id="rId11" Type="http://schemas.openxmlformats.org/officeDocument/2006/relationships/image" Target="../media/image11.jpeg"/><Relationship Id="rId5" Type="http://schemas.openxmlformats.org/officeDocument/2006/relationships/audio" Target="../media/media2.mp3"/><Relationship Id="rId10" Type="http://schemas.openxmlformats.org/officeDocument/2006/relationships/image" Target="../media/image10.jpeg"/><Relationship Id="rId4" Type="http://schemas.microsoft.com/office/2007/relationships/media" Target="../media/media2.mp3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zh-CN" altLang="en-US" dirty="0"/>
              <a:t>动漫评分影响因素探究</a:t>
            </a:r>
            <a:endParaRPr lang="zh-cn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1523AF-5C9D-F8ED-C152-9CC248D193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EEAFEA-69FA-66D5-A528-F7E918E3D4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DC21D6-BDF9-C999-42B6-97C9C210360B}"/>
              </a:ext>
            </a:extLst>
          </p:cNvPr>
          <p:cNvSpPr txBox="1"/>
          <p:nvPr/>
        </p:nvSpPr>
        <p:spPr>
          <a:xfrm>
            <a:off x="3233678" y="3782105"/>
            <a:ext cx="5444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枫叶、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Anthony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、浅梦、潇站联袂共映</a:t>
            </a:r>
          </a:p>
        </p:txBody>
      </p:sp>
    </p:spTree>
    <p:extLst>
      <p:ext uri="{BB962C8B-B14F-4D97-AF65-F5344CB8AC3E}">
        <p14:creationId xmlns:p14="http://schemas.microsoft.com/office/powerpoint/2010/main" val="374348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305383" y="541396"/>
            <a:ext cx="5498259" cy="258532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D92B236-20D6-AE02-B732-FC47711C4508}"/>
              </a:ext>
            </a:extLst>
          </p:cNvPr>
          <p:cNvSpPr/>
          <p:nvPr/>
        </p:nvSpPr>
        <p:spPr>
          <a:xfrm>
            <a:off x="578496" y="541396"/>
            <a:ext cx="4699519" cy="802433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动漫评分数据来源于动漫评分网站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bangumi</a:t>
            </a:r>
            <a:endParaRPr lang="en-US" altLang="zh-CN" dirty="0">
              <a:solidFill>
                <a:prstClr val="black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34BE137C-B918-97E3-4792-929DCA17B6C1}"/>
              </a:ext>
            </a:extLst>
          </p:cNvPr>
          <p:cNvSpPr/>
          <p:nvPr/>
        </p:nvSpPr>
        <p:spPr>
          <a:xfrm>
            <a:off x="578497" y="2062065"/>
            <a:ext cx="4699519" cy="167331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优点：相较于另一更为大众的动漫网站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bilibili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来说，该网站使用者多具有较为丰富的阅番量，更有可能形成一套完整而系统的评价准则，其评分更具客观性和代表性。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BED3007-2142-D91D-4C57-0DBD4FE6A8CD}"/>
              </a:ext>
            </a:extLst>
          </p:cNvPr>
          <p:cNvSpPr/>
          <p:nvPr/>
        </p:nvSpPr>
        <p:spPr>
          <a:xfrm>
            <a:off x="578496" y="4382498"/>
            <a:ext cx="4699520" cy="152113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爬虫所获取动漫的播出时间涵盖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963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-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2021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年，虽然大部分数据集中在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000-2021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年，但由于在此之前的多数动漫直到今天仍然经久不衰广受好评，非常具有参考价值，故并未作特殊处理。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文本框 101"/>
          <p:cNvSpPr txBox="1"/>
          <p:nvPr/>
        </p:nvSpPr>
        <p:spPr>
          <a:xfrm>
            <a:off x="279919" y="793102"/>
            <a:ext cx="7077710" cy="43396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127000"/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r>
              <a:rPr lang="zh-CN" altLang="en-US" b="1" spc="150" dirty="0">
                <a:solidFill>
                  <a:srgbClr val="EE47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动画制作团队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最受关注的是导演和编剧的水平，导演作为团队的总指挥决定着团队实力的发挥，而动画若想要脱离泯然众人的境地，离不开优秀的剧情，故而负责剧情的编剧决定着动画的上限，对此我们选取了经标准化处理的导演评分和编剧评分作为自变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indent="127000"/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宋体" panose="02010600030101010101" pitchFamily="2" charset="-122"/>
              <a:cs typeface="+mn-cs"/>
            </a:endParaRP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r>
              <a:rPr lang="zh-CN" altLang="en-US" b="1" spc="150" dirty="0">
                <a:solidFill>
                  <a:srgbClr val="EE47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动画是否原创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: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决定了制作团队的发挥空间，改编作品有着原作水平托底，即使改变水平泛善可陈，也容易在原作的基础上给人较好的观感，而原创番没有原作的束缚，其上限更高，相对应地下限也更低，容易出神作的同时也更容易暴雷，对此我们设定是否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原创为分类变量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，并收集了对应原作的评分。更进一步地，我们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将改编动画按其原作类型分为小说改、漫画改、游戏改、</a:t>
            </a:r>
            <a:r>
              <a:rPr kumimoji="0" 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GAL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改四个类别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，由此可以在改编动画的分组下进行更精细的回归，研究原作类型对评分的影响。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 charset="0"/>
                <a:ea typeface="宋体" panose="02010600030101010101" pitchFamily="2" charset="-122"/>
              </a:rPr>
              <a:t>	</a:t>
            </a:r>
          </a:p>
          <a:p>
            <a:pPr marL="0" marR="0" lvl="0" indent="1270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	</a:t>
            </a:r>
            <a:r>
              <a:rPr lang="zh-CN" altLang="en-US" b="1" spc="150" dirty="0">
                <a:solidFill>
                  <a:srgbClr val="EE476E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动画题材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选取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三十个动画题材变量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宋体" panose="02010600030101010101" pitchFamily="2" charset="-122"/>
                <a:cs typeface="+mn-cs"/>
              </a:rPr>
              <a:t>，包括奇幻、百合、热血、治愈、异世界等主流要素，每个动画都可以同时符合多个题材。</a:t>
            </a:r>
          </a:p>
        </p:txBody>
      </p:sp>
      <p:pic>
        <p:nvPicPr>
          <p:cNvPr id="7" name="图片 6"/>
          <p:cNvPicPr/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730615" y="4806950"/>
            <a:ext cx="3461385" cy="2051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标题 40">
            <a:extLst>
              <a:ext uri="{FF2B5EF4-FFF2-40B4-BE49-F238E27FC236}">
                <a16:creationId xmlns:a16="http://schemas.microsoft.com/office/drawing/2014/main" id="{2C10E83A-5B41-0F59-43EC-1C723BA4603E}"/>
              </a:ext>
            </a:extLst>
          </p:cNvPr>
          <p:cNvSpPr txBox="1">
            <a:spLocks/>
          </p:cNvSpPr>
          <p:nvPr/>
        </p:nvSpPr>
        <p:spPr>
          <a:xfrm>
            <a:off x="279919" y="219439"/>
            <a:ext cx="4791637" cy="583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i="0" kern="120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EE476E"/>
                </a:solidFill>
              </a:rPr>
              <a:t>变量选取</a:t>
            </a:r>
            <a:endParaRPr kumimoji="0" lang="zh-cn" altLang="en-US" sz="2400" b="1" i="0" u="none" strike="noStrike" kern="1200" cap="none" spc="150" normalizeH="0" baseline="0" noProof="0" dirty="0">
              <a:ln>
                <a:noFill/>
              </a:ln>
              <a:solidFill>
                <a:srgbClr val="EE476E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1064496"/>
            <a:ext cx="4791637" cy="583800"/>
          </a:xfrm>
        </p:spPr>
        <p:txBody>
          <a:bodyPr rtlCol="0"/>
          <a:lstStyle/>
          <a:p>
            <a:pPr rtl="0"/>
            <a:r>
              <a:rPr lang="zh-CN" altLang="en-US" dirty="0"/>
              <a:t>变量一览</a:t>
            </a:r>
            <a:endParaRPr lang="zh-cn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/>
      </p:pic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27996232-4960-E8D3-51A9-434FF73308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2121054"/>
              </p:ext>
            </p:extLst>
          </p:nvPr>
        </p:nvGraphicFramePr>
        <p:xfrm>
          <a:off x="303008" y="1886631"/>
          <a:ext cx="5892520" cy="3882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4" imgW="5271513" imgH="3473045" progId="Word.Document.12">
                  <p:embed/>
                </p:oleObj>
              </mc:Choice>
              <mc:Fallback>
                <p:oleObj name="Document" r:id="rId4" imgW="5271513" imgH="347304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3008" y="1886631"/>
                        <a:ext cx="5892520" cy="3882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8484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爬虫代码展示</a:t>
            </a:r>
            <a:endParaRPr 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3F219D-ED14-A841-AC05-083B5408E8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0"/>
          <a:stretch/>
        </p:blipFill>
        <p:spPr>
          <a:xfrm>
            <a:off x="838200" y="1264837"/>
            <a:ext cx="9059539" cy="23151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886D676-093B-1DCC-5341-79BC16A4104B}"/>
              </a:ext>
            </a:extLst>
          </p:cNvPr>
          <p:cNvSpPr txBox="1"/>
          <p:nvPr/>
        </p:nvSpPr>
        <p:spPr>
          <a:xfrm>
            <a:off x="838200" y="369881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由于代码过长，这里只展示总体情况</a:t>
            </a:r>
          </a:p>
        </p:txBody>
      </p:sp>
    </p:spTree>
    <p:extLst>
      <p:ext uri="{BB962C8B-B14F-4D97-AF65-F5344CB8AC3E}">
        <p14:creationId xmlns:p14="http://schemas.microsoft.com/office/powerpoint/2010/main" val="1631140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数据预处理代码展示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F3D530-A4DA-FB4F-21A1-77386F8D7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64837"/>
            <a:ext cx="10515601" cy="21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070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数据预处理代码展示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B234FD-1724-8C9E-8E45-378CD118B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69" y="1264837"/>
            <a:ext cx="10148596" cy="37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427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描述统计</a:t>
            </a:r>
            <a:endParaRPr 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4372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6C249-9CB1-9525-F996-1DC299FA2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题材最大众的是？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E8DB66F-CC1B-CBB4-B6CD-A4455F5D576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808654" y="623723"/>
            <a:ext cx="6670173" cy="56105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E4DA45F-B75C-CD84-8DF3-0C71FD0587FC}"/>
              </a:ext>
            </a:extLst>
          </p:cNvPr>
          <p:cNvSpPr txBox="1"/>
          <p:nvPr/>
        </p:nvSpPr>
        <p:spPr>
          <a:xfrm>
            <a:off x="1340528" y="1707459"/>
            <a:ext cx="2492990" cy="40841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战斗！</a:t>
            </a:r>
            <a:endParaRPr lang="en-US" altLang="zh-CN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奇幻！</a:t>
            </a:r>
            <a:endParaRPr lang="en-US" altLang="zh-CN" sz="60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60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搞笑！</a:t>
            </a:r>
          </a:p>
        </p:txBody>
      </p:sp>
    </p:spTree>
    <p:extLst>
      <p:ext uri="{BB962C8B-B14F-4D97-AF65-F5344CB8AC3E}">
        <p14:creationId xmlns:p14="http://schemas.microsoft.com/office/powerpoint/2010/main" val="1635379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四月十月出神番</a:t>
            </a:r>
            <a:endParaRPr lang="zh-cn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F3232BF-4525-86A3-660D-2A339998E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801" y="1449117"/>
            <a:ext cx="5395428" cy="49229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ED0221E-7542-BD6A-802B-6AA08BA76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572" y="1345729"/>
            <a:ext cx="5395428" cy="492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61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B420C-6FB0-EB75-DC3D-B1F5B279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传言：四月十月出神番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C2C4526-B5CF-9E21-05DC-4605038838AD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665042" y="1329785"/>
            <a:ext cx="5047689" cy="4911725"/>
          </a:xfrm>
          <a:prstGeom prst="rect">
            <a:avLst/>
          </a:prstGeom>
        </p:spPr>
      </p:pic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524C80D1-C210-8572-525B-2C75F5AB5568}"/>
              </a:ext>
            </a:extLst>
          </p:cNvPr>
          <p:cNvGraphicFramePr>
            <a:graphicFrameLocks noGrp="1"/>
          </p:cNvGraphicFramePr>
          <p:nvPr/>
        </p:nvGraphicFramePr>
        <p:xfrm>
          <a:off x="5934674" y="1767948"/>
          <a:ext cx="5247688" cy="184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1922">
                  <a:extLst>
                    <a:ext uri="{9D8B030D-6E8A-4147-A177-3AD203B41FA5}">
                      <a16:colId xmlns:a16="http://schemas.microsoft.com/office/drawing/2014/main" val="3105395917"/>
                    </a:ext>
                  </a:extLst>
                </a:gridCol>
                <a:gridCol w="1311922">
                  <a:extLst>
                    <a:ext uri="{9D8B030D-6E8A-4147-A177-3AD203B41FA5}">
                      <a16:colId xmlns:a16="http://schemas.microsoft.com/office/drawing/2014/main" val="4121660862"/>
                    </a:ext>
                  </a:extLst>
                </a:gridCol>
                <a:gridCol w="1311922">
                  <a:extLst>
                    <a:ext uri="{9D8B030D-6E8A-4147-A177-3AD203B41FA5}">
                      <a16:colId xmlns:a16="http://schemas.microsoft.com/office/drawing/2014/main" val="770710355"/>
                    </a:ext>
                  </a:extLst>
                </a:gridCol>
                <a:gridCol w="1311922">
                  <a:extLst>
                    <a:ext uri="{9D8B030D-6E8A-4147-A177-3AD203B41FA5}">
                      <a16:colId xmlns:a16="http://schemas.microsoft.com/office/drawing/2014/main" val="20286656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季度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总数据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</a:t>
                      </a:r>
                      <a:r>
                        <a:rPr lang="en-US" altLang="zh-CN" dirty="0"/>
                        <a:t>25%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前</a:t>
                      </a:r>
                      <a:r>
                        <a:rPr lang="en-US" altLang="zh-CN" dirty="0"/>
                        <a:t>10%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2484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第一季度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634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第二季度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524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314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第三季度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3757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第四季度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140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63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40686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0DF0CEF1-5C84-E78C-4C10-8EB4A3424761}"/>
              </a:ext>
            </a:extLst>
          </p:cNvPr>
          <p:cNvSpPr txBox="1"/>
          <p:nvPr/>
        </p:nvSpPr>
        <p:spPr>
          <a:xfrm>
            <a:off x="5849397" y="1329785"/>
            <a:ext cx="16611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列联表检验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5292B5-BAC3-0F86-5169-307898A33194}"/>
              </a:ext>
            </a:extLst>
          </p:cNvPr>
          <p:cNvSpPr txBox="1"/>
          <p:nvPr/>
        </p:nvSpPr>
        <p:spPr>
          <a:xfrm>
            <a:off x="5712731" y="5003568"/>
            <a:ext cx="609452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四月和十月的质量高只是数量多带来的错觉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0A4E32-5255-F525-7378-E44AD5A5F015}"/>
              </a:ext>
            </a:extLst>
          </p:cNvPr>
          <p:cNvSpPr txBox="1"/>
          <p:nvPr/>
        </p:nvSpPr>
        <p:spPr>
          <a:xfrm>
            <a:off x="6257770" y="3970313"/>
            <a:ext cx="2761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X-squared = 7.1102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df = 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p-value = 0.3108</a:t>
            </a:r>
          </a:p>
        </p:txBody>
      </p:sp>
    </p:spTree>
    <p:extLst>
      <p:ext uri="{BB962C8B-B14F-4D97-AF65-F5344CB8AC3E}">
        <p14:creationId xmlns:p14="http://schemas.microsoft.com/office/powerpoint/2010/main" val="99911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alphaModFix amt="81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9" name="标题 1"/>
          <p:cNvSpPr>
            <a:spLocks noGrp="1"/>
          </p:cNvSpPr>
          <p:nvPr>
            <p:ph type="title"/>
          </p:nvPr>
        </p:nvSpPr>
        <p:spPr>
          <a:xfrm>
            <a:off x="4870450" y="201930"/>
            <a:ext cx="2451100" cy="1325880"/>
          </a:xfrm>
        </p:spPr>
        <p:txBody>
          <a:bodyPr>
            <a:noAutofit/>
          </a:bodyPr>
          <a:lstStyle/>
          <a:p>
            <a:r>
              <a:rPr lang="zh-CN" altLang="en-US" sz="6000"/>
              <a:t>目录</a:t>
            </a:r>
            <a:r>
              <a:rPr lang="en-US" altLang="zh-CN" sz="6000"/>
              <a:t>(</a:t>
            </a:r>
            <a:r>
              <a:rPr lang="zh-CN" altLang="en-US" sz="6000"/>
              <a:t>¿</a:t>
            </a:r>
            <a:r>
              <a:rPr lang="en-US" altLang="zh-CN" sz="6000"/>
              <a:t>)</a:t>
            </a:r>
          </a:p>
        </p:txBody>
      </p:sp>
      <p:sp>
        <p:nvSpPr>
          <p:cNvPr id="1048600" name="文本框 5"/>
          <p:cNvSpPr txBox="1"/>
          <p:nvPr/>
        </p:nvSpPr>
        <p:spPr>
          <a:xfrm>
            <a:off x="2691765" y="1349375"/>
            <a:ext cx="792480" cy="42811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第一部分：背景介绍</a:t>
            </a:r>
          </a:p>
        </p:txBody>
      </p:sp>
      <p:sp>
        <p:nvSpPr>
          <p:cNvPr id="1048601" name="文本框 6"/>
          <p:cNvSpPr txBox="1"/>
          <p:nvPr/>
        </p:nvSpPr>
        <p:spPr>
          <a:xfrm>
            <a:off x="5384165" y="1349375"/>
            <a:ext cx="792480" cy="42868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第二部分：描述统计</a:t>
            </a:r>
          </a:p>
        </p:txBody>
      </p:sp>
      <p:sp>
        <p:nvSpPr>
          <p:cNvPr id="1048602" name="文本框 8"/>
          <p:cNvSpPr txBox="1"/>
          <p:nvPr/>
        </p:nvSpPr>
        <p:spPr>
          <a:xfrm>
            <a:off x="8274050" y="1349375"/>
            <a:ext cx="792480" cy="440245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第三部分：回归分析</a:t>
            </a:r>
          </a:p>
        </p:txBody>
      </p:sp>
      <p:sp>
        <p:nvSpPr>
          <p:cNvPr id="1048603" name="文本框 9"/>
          <p:cNvSpPr txBox="1"/>
          <p:nvPr/>
        </p:nvSpPr>
        <p:spPr>
          <a:xfrm>
            <a:off x="10888345" y="1349375"/>
            <a:ext cx="792480" cy="49498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第四部分：结论建议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zh-CN" altLang="en-US" dirty="0"/>
              <a:t>原创改编基本持平          游戏改难得市场青睐</a:t>
            </a:r>
            <a:endParaRPr lang="zh-cn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02EEEDB-574A-7361-8B8C-090F3D9A6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2" t="10725" r="4950" b="8890"/>
          <a:stretch/>
        </p:blipFill>
        <p:spPr>
          <a:xfrm>
            <a:off x="1012053" y="1559510"/>
            <a:ext cx="4882719" cy="43861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389ED66-5E6F-DAD8-BA6B-88965E874B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22" t="12576" r="4861" b="8874"/>
          <a:stretch/>
        </p:blipFill>
        <p:spPr>
          <a:xfrm>
            <a:off x="6550980" y="1659592"/>
            <a:ext cx="4802820" cy="428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64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678627"/>
            <a:ext cx="4791637" cy="583800"/>
          </a:xfrm>
        </p:spPr>
        <p:txBody>
          <a:bodyPr rtlCol="0"/>
          <a:lstStyle/>
          <a:p>
            <a:pPr rtl="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各种播出形式旗鼓相当难分高下</a:t>
            </a:r>
            <a:endParaRPr lang="zh-cn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/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9AA545D-E32C-F481-0263-5811385715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1" t="12011" r="4446" b="7982"/>
          <a:stretch/>
        </p:blipFill>
        <p:spPr>
          <a:xfrm>
            <a:off x="822325" y="1873187"/>
            <a:ext cx="4714042" cy="41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19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穿越番已见颓势  后宫番恐成明日黄花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55798A-BB0B-85B5-6DB9-A358B11EC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16" b="7161"/>
          <a:stretch/>
        </p:blipFill>
        <p:spPr>
          <a:xfrm>
            <a:off x="1657510" y="1264837"/>
            <a:ext cx="8610649" cy="50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730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励志番已成市场宠儿 催泪番深得观众垂青 </a:t>
            </a:r>
            <a:endParaRPr 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975687-57FB-04EC-BDA7-1B245FCD3D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03" t="11897" r="3600" b="9030"/>
          <a:stretch/>
        </p:blipFill>
        <p:spPr>
          <a:xfrm>
            <a:off x="1944210" y="1562470"/>
            <a:ext cx="7741328" cy="431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65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回归分析</a:t>
            </a:r>
            <a:endParaRPr lang="zh-cn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1523AF-5C9D-F8ED-C152-9CC248D193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EEAFEA-69FA-66D5-A528-F7E918E3D4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233" y="1064496"/>
            <a:ext cx="4791637" cy="583800"/>
          </a:xfrm>
        </p:spPr>
        <p:txBody>
          <a:bodyPr rtlCol="0"/>
          <a:lstStyle/>
          <a:p>
            <a:pPr rtl="0"/>
            <a:r>
              <a:rPr lang="zh-CN" altLang="en-US" dirty="0"/>
              <a:t>简单回归结果</a:t>
            </a:r>
            <a:endParaRPr lang="zh-cn" dirty="0"/>
          </a:p>
        </p:txBody>
      </p:sp>
      <p:pic>
        <p:nvPicPr>
          <p:cNvPr id="6" name="图片占位符 5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/>
          <a:stretch/>
        </p:blipFill>
        <p:spPr/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9753605-4F4E-9087-5B60-9AA06E126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6815" y="1894103"/>
            <a:ext cx="6921911" cy="37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zh-CN" altLang="en-US" dirty="0"/>
              <a:t>引入原作类型变量</a:t>
            </a:r>
            <a:endParaRPr 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AB919F5-864A-4D86-4E72-A9C6CE551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248" y="1632154"/>
            <a:ext cx="5885002" cy="457023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00E0DA9-C66A-66E8-C05C-2B27143288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783" y="1555326"/>
            <a:ext cx="4676366" cy="455040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5C1407-0CF3-F442-9EDE-6CC5397F1C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5ABCD-4241-B887-EE77-8DA6B08E6A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zh-CN" altLang="en-US" dirty="0"/>
              <a:t>叹正态性之缺失</a:t>
            </a:r>
            <a:br>
              <a:rPr lang="en-US" altLang="zh-CN" dirty="0"/>
            </a:br>
            <a:r>
              <a:rPr lang="zh-CN" altLang="en-US" dirty="0"/>
              <a:t>人生苦短，我用</a:t>
            </a:r>
            <a:r>
              <a:rPr lang="en-US" altLang="zh-CN" dirty="0"/>
              <a:t>BOX-COX</a:t>
            </a:r>
            <a:r>
              <a:rPr lang="zh-CN" altLang="en-US" dirty="0"/>
              <a:t>变换</a:t>
            </a:r>
            <a:endParaRPr 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066861-4823-FD17-2CF8-DD7F5A786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787" y="1393957"/>
            <a:ext cx="3989131" cy="388168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8428EB9-D920-5378-4D00-1FDE54105BA3}"/>
              </a:ext>
            </a:extLst>
          </p:cNvPr>
          <p:cNvSpPr txBox="1"/>
          <p:nvPr/>
        </p:nvSpPr>
        <p:spPr>
          <a:xfrm>
            <a:off x="1883090" y="540475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BOX-COX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变换参数空间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MLE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示意图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7591E7-A69F-88F5-4070-CC04AB1B26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8529" y="1393956"/>
            <a:ext cx="3989132" cy="388168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F95C8F3-AC46-0569-301A-7A29D7EB38F0}"/>
              </a:ext>
            </a:extLst>
          </p:cNvPr>
          <p:cNvSpPr txBox="1"/>
          <p:nvPr/>
        </p:nvSpPr>
        <p:spPr>
          <a:xfrm>
            <a:off x="7586950" y="540475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平方处理后的残差图</a:t>
            </a:r>
          </a:p>
        </p:txBody>
      </p:sp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0AC4CC-63FD-B26F-663A-6695E2E015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747" y="1585597"/>
            <a:ext cx="5160253" cy="3686806"/>
          </a:xfrm>
          <a:prstGeom prst="rect">
            <a:avLst/>
          </a:prstGeom>
        </p:spPr>
      </p:pic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来点回归诊断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428EB9-D920-5378-4D00-1FDE54105BA3}"/>
              </a:ext>
            </a:extLst>
          </p:cNvPr>
          <p:cNvSpPr txBox="1"/>
          <p:nvPr/>
        </p:nvSpPr>
        <p:spPr>
          <a:xfrm>
            <a:off x="3082434" y="54047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Cook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距离图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95C8F3-AC46-0569-301A-7A29D7EB38F0}"/>
              </a:ext>
            </a:extLst>
          </p:cNvPr>
          <p:cNvSpPr txBox="1"/>
          <p:nvPr/>
        </p:nvSpPr>
        <p:spPr>
          <a:xfrm>
            <a:off x="8088395" y="54047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位置尺度图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321FCB-7635-B877-8349-EB57604B2C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38685" y="1634778"/>
            <a:ext cx="5022579" cy="358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3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异常值点分析（抽象大赏）</a:t>
            </a:r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CB63E1-A485-010C-DBED-25898292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54086"/>
            <a:ext cx="2571750" cy="3638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9AC10-43B4-1C05-1BAD-F4B751764C27}"/>
              </a:ext>
            </a:extLst>
          </p:cNvPr>
          <p:cNvSpPr txBox="1"/>
          <p:nvPr/>
        </p:nvSpPr>
        <p:spPr>
          <a:xfrm>
            <a:off x="1685493" y="509386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EX-ARM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A0DAEB3-304B-6206-3F59-82A22E172516}"/>
              </a:ext>
            </a:extLst>
          </p:cNvPr>
          <p:cNvSpPr txBox="1"/>
          <p:nvPr/>
        </p:nvSpPr>
        <p:spPr>
          <a:xfrm>
            <a:off x="3479879" y="1271145"/>
            <a:ext cx="7263527" cy="3976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类型：漫画改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评分：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2.34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，所有动画中的</a:t>
            </a:r>
            <a:r>
              <a:rPr lang="zh-CN" altLang="en-US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最低分</a:t>
            </a:r>
            <a:endParaRPr lang="en-US" altLang="zh-CN" sz="2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原作标准分：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，位于平均水平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导演标准分：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，位于平均水平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编剧标准分：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，位于平均水平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未播出前预期：海报和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PV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质量都较好，原作质量较高</a:t>
            </a:r>
            <a:b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背景设定有深挖的潜力，预估或许会成为黑马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22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异常值点分析</a:t>
            </a:r>
            <a:endParaRPr lang="zh-cn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A1BBD1-C420-4DE1-FEE0-72672221A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58" y="1793466"/>
            <a:ext cx="4282124" cy="327106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CCEFC48-52F4-7803-6520-E6AF867BD374}"/>
              </a:ext>
            </a:extLst>
          </p:cNvPr>
          <p:cNvSpPr txBox="1"/>
          <p:nvPr/>
        </p:nvSpPr>
        <p:spPr>
          <a:xfrm>
            <a:off x="2430409" y="508112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原作漫画男主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71BC0CC-746F-C16C-0DB4-9A7D04F1F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861001"/>
            <a:ext cx="5017595" cy="313599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7F2F8E1-B20C-4DCC-15FE-62884C77E5D2}"/>
              </a:ext>
            </a:extLst>
          </p:cNvPr>
          <p:cNvSpPr txBox="1"/>
          <p:nvPr/>
        </p:nvSpPr>
        <p:spPr>
          <a:xfrm>
            <a:off x="7745999" y="50811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动画男主</a:t>
            </a:r>
          </a:p>
        </p:txBody>
      </p:sp>
    </p:spTree>
    <p:extLst>
      <p:ext uri="{BB962C8B-B14F-4D97-AF65-F5344CB8AC3E}">
        <p14:creationId xmlns:p14="http://schemas.microsoft.com/office/powerpoint/2010/main" val="24396118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异常值点分析</a:t>
            </a:r>
            <a:endParaRPr lang="zh-cn" dirty="0"/>
          </a:p>
        </p:txBody>
      </p:sp>
      <p:pic>
        <p:nvPicPr>
          <p:cNvPr id="15" name="EX-ARM">
            <a:hlinkClick r:id="" action="ppaction://media"/>
            <a:extLst>
              <a:ext uri="{FF2B5EF4-FFF2-40B4-BE49-F238E27FC236}">
                <a16:creationId xmlns:a16="http://schemas.microsoft.com/office/drawing/2014/main" id="{596CB4F6-986B-139C-CEFC-76F49AFAA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84056" y="1531065"/>
            <a:ext cx="6357509" cy="348338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0BF53FC-8888-2E21-78E5-DCD2AC2FC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6575" y="1383582"/>
            <a:ext cx="3715931" cy="378818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CBA743-3041-B8DC-71B2-4B1690CBBC28}"/>
              </a:ext>
            </a:extLst>
          </p:cNvPr>
          <p:cNvSpPr txBox="1"/>
          <p:nvPr/>
        </p:nvSpPr>
        <p:spPr>
          <a:xfrm>
            <a:off x="2239710" y="529051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原作漫画女主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1F9E65-7505-781C-E25B-4CAE01DB092A}"/>
              </a:ext>
            </a:extLst>
          </p:cNvPr>
          <p:cNvSpPr txBox="1"/>
          <p:nvPr/>
        </p:nvSpPr>
        <p:spPr>
          <a:xfrm>
            <a:off x="7740858" y="52961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动画女主</a:t>
            </a:r>
          </a:p>
        </p:txBody>
      </p:sp>
    </p:spTree>
    <p:extLst>
      <p:ext uri="{BB962C8B-B14F-4D97-AF65-F5344CB8AC3E}">
        <p14:creationId xmlns:p14="http://schemas.microsoft.com/office/powerpoint/2010/main" val="48575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异常值点分析</a:t>
            </a:r>
            <a:endParaRPr lang="zh-cn" dirty="0"/>
          </a:p>
        </p:txBody>
      </p:sp>
      <p:pic>
        <p:nvPicPr>
          <p:cNvPr id="9220" name="Picture 4" descr="“史上最烂”的动画！《兽娘动物园2》为什么当之无愧？">
            <a:extLst>
              <a:ext uri="{FF2B5EF4-FFF2-40B4-BE49-F238E27FC236}">
                <a16:creationId xmlns:a16="http://schemas.microsoft.com/office/drawing/2014/main" id="{F3F30242-99E8-6AEB-8387-7AC75C68D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70" y="1386348"/>
            <a:ext cx="2782907" cy="393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EC76387-4B03-BE4F-EBCE-7F06BB4E76F1}"/>
              </a:ext>
            </a:extLst>
          </p:cNvPr>
          <p:cNvSpPr txBox="1"/>
          <p:nvPr/>
        </p:nvSpPr>
        <p:spPr>
          <a:xfrm>
            <a:off x="1660801" y="5444285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兽娘动物园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560AC1-591A-55DD-E7ED-F298DD67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956" y="1386348"/>
            <a:ext cx="2755325" cy="39378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05B079-34C1-249F-F742-187A4012D25C}"/>
              </a:ext>
            </a:extLst>
          </p:cNvPr>
          <p:cNvSpPr txBox="1"/>
          <p:nvPr/>
        </p:nvSpPr>
        <p:spPr>
          <a:xfrm>
            <a:off x="5395452" y="54120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迷家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463621-936A-3A8B-9121-745732804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7860" y="1386348"/>
            <a:ext cx="2823935" cy="393781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882457D-DA08-37F2-FD82-B17F57F77AE5}"/>
              </a:ext>
            </a:extLst>
          </p:cNvPr>
          <p:cNvSpPr txBox="1"/>
          <p:nvPr/>
        </p:nvSpPr>
        <p:spPr>
          <a:xfrm>
            <a:off x="8713839" y="54120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国王游戏</a:t>
            </a:r>
          </a:p>
        </p:txBody>
      </p:sp>
    </p:spTree>
    <p:extLst>
      <p:ext uri="{BB962C8B-B14F-4D97-AF65-F5344CB8AC3E}">
        <p14:creationId xmlns:p14="http://schemas.microsoft.com/office/powerpoint/2010/main" val="2275763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回归结果分析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428EB9-D920-5378-4D00-1FDE54105BA3}"/>
              </a:ext>
            </a:extLst>
          </p:cNvPr>
          <p:cNvSpPr txBox="1"/>
          <p:nvPr/>
        </p:nvSpPr>
        <p:spPr>
          <a:xfrm>
            <a:off x="2669527" y="540475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回归结果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95C8F3-AC46-0569-301A-7A29D7EB38F0}"/>
              </a:ext>
            </a:extLst>
          </p:cNvPr>
          <p:cNvSpPr txBox="1"/>
          <p:nvPr/>
        </p:nvSpPr>
        <p:spPr>
          <a:xfrm>
            <a:off x="7269709" y="5404757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GAL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改类型动画评分分布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88953E-48FF-1B2D-470B-FD019DC78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50143"/>
            <a:ext cx="5386936" cy="3663268"/>
          </a:xfrm>
          <a:prstGeom prst="rect">
            <a:avLst/>
          </a:prstGeom>
          <a:noFill/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84D328A-7111-072B-586F-DEC24B9CF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532" y="1367862"/>
            <a:ext cx="5209377" cy="404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923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引入题材变量</a:t>
            </a:r>
            <a:endParaRPr 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428EB9-D920-5378-4D00-1FDE54105BA3}"/>
              </a:ext>
            </a:extLst>
          </p:cNvPr>
          <p:cNvSpPr txBox="1"/>
          <p:nvPr/>
        </p:nvSpPr>
        <p:spPr>
          <a:xfrm>
            <a:off x="2613143" y="56741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回归结果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0A3C821-B683-5CF1-8409-FF23DFD88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6" y="1219797"/>
            <a:ext cx="5135067" cy="459336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ED8E498-35EA-5E89-9833-A7C2F5E85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642" y="1246399"/>
            <a:ext cx="4511990" cy="45667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AACFF22-E665-384C-8E81-20110C4F19DD}"/>
              </a:ext>
            </a:extLst>
          </p:cNvPr>
          <p:cNvSpPr txBox="1"/>
          <p:nvPr/>
        </p:nvSpPr>
        <p:spPr>
          <a:xfrm>
            <a:off x="8637106" y="567411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回归结果</a:t>
            </a:r>
          </a:p>
        </p:txBody>
      </p:sp>
    </p:spTree>
    <p:extLst>
      <p:ext uri="{BB962C8B-B14F-4D97-AF65-F5344CB8AC3E}">
        <p14:creationId xmlns:p14="http://schemas.microsoft.com/office/powerpoint/2010/main" val="4627530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回归结果分析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ADCD17-30F9-88E3-5C76-36423207BC01}"/>
              </a:ext>
            </a:extLst>
          </p:cNvPr>
          <p:cNvSpPr txBox="1"/>
          <p:nvPr/>
        </p:nvSpPr>
        <p:spPr>
          <a:xfrm>
            <a:off x="838199" y="1369336"/>
            <a:ext cx="9869129" cy="75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spcAft>
                <a:spcPts val="600"/>
              </a:spcAft>
            </a:pPr>
            <a:r>
              <a:rPr lang="zh-CN" altLang="zh-CN" sz="20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热血、励志、催泪等风格具有较高的正向系数，这与主流审美比较契合</a:t>
            </a:r>
            <a:endParaRPr lang="en-US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600"/>
              </a:spcAft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6" name="Picture 2" descr="死神">
            <a:extLst>
              <a:ext uri="{FF2B5EF4-FFF2-40B4-BE49-F238E27FC236}">
                <a16:creationId xmlns:a16="http://schemas.microsoft.com/office/drawing/2014/main" id="{2AE6786C-AEA8-32F2-0226-858945084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943" y="1927216"/>
            <a:ext cx="2323713" cy="346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海贼王">
            <a:extLst>
              <a:ext uri="{FF2B5EF4-FFF2-40B4-BE49-F238E27FC236}">
                <a16:creationId xmlns:a16="http://schemas.microsoft.com/office/drawing/2014/main" id="{57D0FB34-E740-F9AE-D6AE-3A88AAF23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889" y="1927216"/>
            <a:ext cx="2544561" cy="346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火影忍者">
            <a:extLst>
              <a:ext uri="{FF2B5EF4-FFF2-40B4-BE49-F238E27FC236}">
                <a16:creationId xmlns:a16="http://schemas.microsoft.com/office/drawing/2014/main" id="{790547E0-4242-9F7D-A2A6-FCE13B2CE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5827" y="1927215"/>
            <a:ext cx="2358657" cy="3468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5FECE64-0F3F-AE21-679A-F6648AF44D96}"/>
              </a:ext>
            </a:extLst>
          </p:cNvPr>
          <p:cNvSpPr txBox="1"/>
          <p:nvPr/>
        </p:nvSpPr>
        <p:spPr>
          <a:xfrm>
            <a:off x="1745801" y="550531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死神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767531-8B74-48FA-BD10-CA48AA16DBE0}"/>
              </a:ext>
            </a:extLst>
          </p:cNvPr>
          <p:cNvSpPr txBox="1"/>
          <p:nvPr/>
        </p:nvSpPr>
        <p:spPr>
          <a:xfrm>
            <a:off x="4818278" y="5505319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海贼王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BBF343-9039-E511-3CFA-0C29126D8716}"/>
              </a:ext>
            </a:extLst>
          </p:cNvPr>
          <p:cNvSpPr txBox="1"/>
          <p:nvPr/>
        </p:nvSpPr>
        <p:spPr>
          <a:xfrm>
            <a:off x="7641157" y="550531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火影忍者</a:t>
            </a:r>
          </a:p>
        </p:txBody>
      </p:sp>
    </p:spTree>
    <p:extLst>
      <p:ext uri="{BB962C8B-B14F-4D97-AF65-F5344CB8AC3E}">
        <p14:creationId xmlns:p14="http://schemas.microsoft.com/office/powerpoint/2010/main" val="13657551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回归结果分析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ADCD17-30F9-88E3-5C76-36423207BC01}"/>
              </a:ext>
            </a:extLst>
          </p:cNvPr>
          <p:cNvSpPr txBox="1"/>
          <p:nvPr/>
        </p:nvSpPr>
        <p:spPr>
          <a:xfrm>
            <a:off x="838199" y="1369336"/>
            <a:ext cx="98691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spcAft>
                <a:spcPts val="600"/>
              </a:spcAft>
            </a:pPr>
            <a:r>
              <a:rPr lang="zh-CN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后宫标签具有较高的负向作用</a:t>
            </a: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EB65FB1-FD5C-6BEE-1B9B-859DDFBA7426}"/>
              </a:ext>
            </a:extLst>
          </p:cNvPr>
          <p:cNvSpPr txBox="1"/>
          <p:nvPr/>
        </p:nvSpPr>
        <p:spPr>
          <a:xfrm>
            <a:off x="1736470" y="5295310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约会大作战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6.40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2" name="Picture 4" descr="约会大作战第一季">
            <a:extLst>
              <a:ext uri="{FF2B5EF4-FFF2-40B4-BE49-F238E27FC236}">
                <a16:creationId xmlns:a16="http://schemas.microsoft.com/office/drawing/2014/main" id="{FA83B785-DFB6-CDD4-3D6F-5EED39022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36" y="1890721"/>
            <a:ext cx="2249454" cy="337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81A8E31-B0D2-4EF4-C982-8CA138CCC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881" y="1890721"/>
            <a:ext cx="2375994" cy="33527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4239152-CA2D-FB2E-99D0-086101BF65B2}"/>
              </a:ext>
            </a:extLst>
          </p:cNvPr>
          <p:cNvSpPr txBox="1"/>
          <p:nvPr/>
        </p:nvSpPr>
        <p:spPr>
          <a:xfrm>
            <a:off x="4780178" y="5300835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带着手机闯荡异世界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4.74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374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回归结果分析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ADCD17-30F9-88E3-5C76-36423207BC01}"/>
              </a:ext>
            </a:extLst>
          </p:cNvPr>
          <p:cNvSpPr txBox="1"/>
          <p:nvPr/>
        </p:nvSpPr>
        <p:spPr>
          <a:xfrm>
            <a:off x="838199" y="1369336"/>
            <a:ext cx="986912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spcAft>
                <a:spcPts val="600"/>
              </a:spcAft>
            </a:pPr>
            <a:r>
              <a:rPr lang="zh-CN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在原创番中，音乐标签具有显著正向作用，《轻音少女》、《吹响吧！上低音号》、《四月是你的谎言》等以音乐为主要元素的番剧都是广受好评的佳作。</a:t>
            </a:r>
            <a:endParaRPr lang="en-US" altLang="zh-CN" sz="20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>
              <a:spcAft>
                <a:spcPts val="600"/>
              </a:spcAft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轻音少女！！">
            <a:extLst>
              <a:ext uri="{FF2B5EF4-FFF2-40B4-BE49-F238E27FC236}">
                <a16:creationId xmlns:a16="http://schemas.microsoft.com/office/drawing/2014/main" id="{6EB93F4D-C0A5-487D-887E-984C68919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5" y="2174033"/>
            <a:ext cx="2571118" cy="331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吹响！上低音号">
            <a:extLst>
              <a:ext uri="{FF2B5EF4-FFF2-40B4-BE49-F238E27FC236}">
                <a16:creationId xmlns:a16="http://schemas.microsoft.com/office/drawing/2014/main" id="{885DA8A6-3525-1C79-282F-B93F12ABC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380" y="2161345"/>
            <a:ext cx="2356082" cy="33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四月是你的谎言">
            <a:extLst>
              <a:ext uri="{FF2B5EF4-FFF2-40B4-BE49-F238E27FC236}">
                <a16:creationId xmlns:a16="http://schemas.microsoft.com/office/drawing/2014/main" id="{4A6F5222-D77F-D08C-045F-DB3EF3E89C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202" y="2186722"/>
            <a:ext cx="2423824" cy="331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EF855B3-16BF-DD31-BC2C-F6327660DB4C}"/>
              </a:ext>
            </a:extLst>
          </p:cNvPr>
          <p:cNvSpPr txBox="1"/>
          <p:nvPr/>
        </p:nvSpPr>
        <p:spPr>
          <a:xfrm>
            <a:off x="1590199" y="547505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轻音少女</a:t>
            </a:r>
            <a:b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7.96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8F056F0-CD0F-67C8-2675-2F7A89AF62F6}"/>
              </a:ext>
            </a:extLst>
          </p:cNvPr>
          <p:cNvSpPr txBox="1"/>
          <p:nvPr/>
        </p:nvSpPr>
        <p:spPr>
          <a:xfrm>
            <a:off x="4472056" y="5475053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吹响吧！上低音号</a:t>
            </a:r>
            <a:b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8.22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011349-AFB0-49AB-ED69-CDCB111CF97F}"/>
              </a:ext>
            </a:extLst>
          </p:cNvPr>
          <p:cNvSpPr txBox="1"/>
          <p:nvPr/>
        </p:nvSpPr>
        <p:spPr>
          <a:xfrm>
            <a:off x="8001112" y="5467107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四月是你的谎言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7.99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8613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回归结果分析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ADCD17-30F9-88E3-5C76-36423207BC01}"/>
              </a:ext>
            </a:extLst>
          </p:cNvPr>
          <p:cNvSpPr txBox="1"/>
          <p:nvPr/>
        </p:nvSpPr>
        <p:spPr>
          <a:xfrm>
            <a:off x="838199" y="1369336"/>
            <a:ext cx="9869129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>
              <a:spcAft>
                <a:spcPts val="600"/>
              </a:spcAft>
            </a:pPr>
            <a:r>
              <a:rPr lang="zh-CN" altLang="zh-CN" sz="20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治愈番无论是原创作品还是非原创作品都具有很高的正向作用，这同样也属于主流审美的一个方面，人们总是倾向于从美好的事物中寻求心灵的慰藉。</a:t>
            </a:r>
          </a:p>
          <a:p>
            <a:pPr indent="304800" algn="just">
              <a:spcAft>
                <a:spcPts val="600"/>
              </a:spcAft>
            </a:pPr>
            <a:endParaRPr lang="en-US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104" name="Picture 8" descr="《夏目友人帐》BD BOX 3 封面公开 ">
            <a:extLst>
              <a:ext uri="{FF2B5EF4-FFF2-40B4-BE49-F238E27FC236}">
                <a16:creationId xmlns:a16="http://schemas.microsoft.com/office/drawing/2014/main" id="{067C4237-7B30-2FBD-833F-6389AD006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065" y="2150706"/>
            <a:ext cx="27924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613C62BD-B9ED-0E23-01BD-0FBEA88AC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721" y="2150706"/>
            <a:ext cx="2418557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C8507CF7-588A-6D20-27EC-A1061740E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0383" y="2150707"/>
            <a:ext cx="238887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286EEA-68C1-1743-1A5F-3FCDBA3898AE}"/>
              </a:ext>
            </a:extLst>
          </p:cNvPr>
          <p:cNvSpPr txBox="1"/>
          <p:nvPr/>
        </p:nvSpPr>
        <p:spPr>
          <a:xfrm>
            <a:off x="1893340" y="5530079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夏目友人帐</a:t>
            </a:r>
            <a:b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8.06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0737DC3-D0B0-BBA9-A9D4-A52A79B78C4C}"/>
              </a:ext>
            </a:extLst>
          </p:cNvPr>
          <p:cNvSpPr txBox="1"/>
          <p:nvPr/>
        </p:nvSpPr>
        <p:spPr>
          <a:xfrm>
            <a:off x="8387928" y="5530080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魔法少女小圆</a:t>
            </a:r>
            <a:b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8.47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03D4906-7032-6C6D-8E6F-F732E699762D}"/>
              </a:ext>
            </a:extLst>
          </p:cNvPr>
          <p:cNvSpPr txBox="1"/>
          <p:nvPr/>
        </p:nvSpPr>
        <p:spPr>
          <a:xfrm>
            <a:off x="4597710" y="5531177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请问你今天要来点兔子吗</a:t>
            </a:r>
            <a:b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评分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7.89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结论与反思</a:t>
            </a:r>
            <a:endParaRPr lang="zh-cn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C3D70A4-FCA1-A94E-ECB6-EC6B77DB714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76BAF9-FE3C-E4EC-D45E-B73989C4C9D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334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r" rtl="0"/>
            <a:r>
              <a:rPr lang="zh-CN" altLang="en-US" dirty="0"/>
              <a:t>动漫产业盛状</a:t>
            </a:r>
            <a:endParaRPr 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15C1407-0CF3-F442-9EDE-6CC5397F1C9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93002F-D6EA-CF48-8F44-2316036B2B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85ABCD-4241-B887-EE77-8DA6B08E6A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</p:txBody>
      </p:sp>
      <p:pic>
        <p:nvPicPr>
          <p:cNvPr id="5" name="图片 5" descr="999">
            <a:extLst>
              <a:ext uri="{FF2B5EF4-FFF2-40B4-BE49-F238E27FC236}">
                <a16:creationId xmlns:a16="http://schemas.microsoft.com/office/drawing/2014/main" id="{E0452B9D-4945-9F77-9FA0-0F6BDDF51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07" y="765012"/>
            <a:ext cx="4163009" cy="5543734"/>
          </a:xfrm>
          <a:prstGeom prst="rect">
            <a:avLst/>
          </a:prstGeom>
        </p:spPr>
      </p:pic>
      <p:pic>
        <p:nvPicPr>
          <p:cNvPr id="6" name="图片 6" descr="777">
            <a:extLst>
              <a:ext uri="{FF2B5EF4-FFF2-40B4-BE49-F238E27FC236}">
                <a16:creationId xmlns:a16="http://schemas.microsoft.com/office/drawing/2014/main" id="{6904C33B-A65D-E97C-F2D2-C1EC1EDC5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259" y="1688841"/>
            <a:ext cx="3300474" cy="43948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A9D4299-7B19-C2FE-5D8B-430EB286126C}"/>
              </a:ext>
            </a:extLst>
          </p:cNvPr>
          <p:cNvSpPr txBox="1"/>
          <p:nvPr/>
        </p:nvSpPr>
        <p:spPr>
          <a:xfrm>
            <a:off x="7621375" y="6176963"/>
            <a:ext cx="2748242" cy="5613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拍摄于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9.30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滇漫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5991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0FD6B-C9DC-97AD-C0B3-E6342BF2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22AE0-FD4D-2477-FCA6-075D4904A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是否为原创作品平均来说并不影响动画评分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导演和编剧的水平对动画评分具有至关重要的作用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漫画改作品评分较其他改编来源更高，事实上也只有足够优秀的漫画才能被选中改编；游戏改则多出于短期盈利目的，质量一般；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改作品可能因为受众群体问题而获得较低评分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剧情和画质虽未经量化分析，但从异常值点作品来看，其暴雷原因无一例外是出于剧情或画质问题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符合主流审美的作品更容易获得高分，如带有热血、战斗、励志、治愈等标签的作品。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后宫标签已经成为负面标签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03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0FD6B-C9DC-97AD-C0B3-E6342BF2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建议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122AE0-FD4D-2477-FCA6-075D4904AB9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动画题材要贴近主流审美，选择热血、励志、治愈等标签可以提高动画观感。避开后宫等负面题材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剧情和画质要保持在平均水平，否则容易暴雷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导演和编剧对动画质量至关重要，要选取可靠的主创团队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98217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0FD6B-C9DC-97AD-C0B3-E6342BF2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122AE0-FD4D-2477-FCA6-075D4904AB90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000" dirty="0"/>
                  <a:t>变量选取不全面：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各模型</m:t>
                        </m:r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panose="02040503050406030204" pitchFamily="18" charset="0"/>
                          </a:rPr>
                          <m:t>R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dirty="0"/>
                  <a:t>普遍偏低，说明所选取因素远未能充分解释动画评分的变动，剧情、画质、声优、</a:t>
                </a:r>
                <a:endParaRPr lang="en-US" altLang="zh-CN" sz="2000" dirty="0"/>
              </a:p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缺乏进一步分析：各标签之间可能存在交互作用，如</a:t>
                </a:r>
                <a:b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考虑百合向动画，注意到百合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少女的交互项显著地</a:t>
                </a:r>
                <a:b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具有较高正向作用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buNone/>
                </a:pPr>
                <a:endParaRPr lang="en-US" altLang="zh-CN" sz="2000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6122AE0-FD4D-2477-FCA6-075D4904AB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blipFill>
                <a:blip r:embed="rId2"/>
                <a:stretch>
                  <a:fillRect l="-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6DCD757-515A-226E-EC04-440E1DACE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625" y="2566219"/>
            <a:ext cx="6115126" cy="400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242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1219200" y="-19050"/>
            <a:ext cx="9753600" cy="6896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91" name="文本框 1048590"/>
          <p:cNvSpPr txBox="1"/>
          <p:nvPr/>
        </p:nvSpPr>
        <p:spPr>
          <a:xfrm>
            <a:off x="1316692" y="4851137"/>
            <a:ext cx="9484912" cy="10312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根据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Sensor Tower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的数据统计，截至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15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日为止，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FGO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（包含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IOS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和安卓）的全球收益达到了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70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亿美元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-190500" y="-19050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8590" name="文本框 1048589"/>
          <p:cNvSpPr txBox="1"/>
          <p:nvPr/>
        </p:nvSpPr>
        <p:spPr>
          <a:xfrm>
            <a:off x="372143" y="0"/>
            <a:ext cx="3638942" cy="5613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5905" y="832485"/>
            <a:ext cx="27686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《魔法少女小圆》是由Magica Quartet企划，新房昭之执导，虚渊玄剧本，SHAFT制作的原创电视动画。唯一同时获得日本动画指标性三大奖（文化厅媒体艺术祭，神户动画奖和东京动画奖）的电视动画。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0980" y="0"/>
            <a:ext cx="2987040" cy="41452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Aimer,chelly - ninelie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52845" y="950595"/>
            <a:ext cx="495300" cy="495300"/>
          </a:xfrm>
          <a:prstGeom prst="rect">
            <a:avLst/>
          </a:prstGeom>
        </p:spPr>
      </p:pic>
      <p:pic>
        <p:nvPicPr>
          <p:cNvPr id="7" name="瑞葵(mizuki),SawanoHiroyuki[nZk] - aLIEz">
            <a:hlinkClick r:id="" action="ppaction://media"/>
          </p:cNvPr>
          <p:cNvPicPr/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846945" y="1036320"/>
            <a:ext cx="495300" cy="4953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609340" y="30543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泽野弘之曾获第四十九回日剧学院赏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16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届东京动画奖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——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音乐奖</a:t>
            </a:r>
          </a:p>
        </p:txBody>
      </p:sp>
      <p:pic>
        <p:nvPicPr>
          <p:cNvPr id="103" name="图片 102"/>
          <p:cNvPicPr/>
          <p:nvPr>
            <p:custDataLst>
              <p:tags r:id="rId6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3140" y="1036320"/>
            <a:ext cx="2719705" cy="4368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3533140" y="5610225"/>
            <a:ext cx="2719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甲铁城的卡巴内瑞海报</a:t>
            </a:r>
          </a:p>
        </p:txBody>
      </p:sp>
      <p:pic>
        <p:nvPicPr>
          <p:cNvPr id="104" name="图片 103"/>
          <p:cNvPicPr/>
          <p:nvPr/>
        </p:nvPicPr>
        <p:blipFill>
          <a:blip r:embed="rId11"/>
          <a:stretch>
            <a:fillRect/>
          </a:stretch>
        </p:blipFill>
        <p:spPr>
          <a:xfrm>
            <a:off x="6943090" y="1038225"/>
            <a:ext cx="2903855" cy="43668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6943090" y="561022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ALDNOAH ZERO (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阿尔德诺亚零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海报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/>
          <p:cNvPicPr/>
          <p:nvPr/>
        </p:nvPicPr>
        <p:blipFill>
          <a:blip r:embed="rId12"/>
          <a:stretch>
            <a:fillRect/>
          </a:stretch>
        </p:blipFill>
        <p:spPr>
          <a:xfrm>
            <a:off x="653415" y="4376420"/>
            <a:ext cx="1851025" cy="17741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902335" y="6381750"/>
            <a:ext cx="1353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（不愿面对）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audio>
              <p:cMediaNode>
                <p:cTn id="2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>
                <p:cTn id="3" fill="hold" display="1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8" dur="2608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3" dur="26851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960120" cy="6858000"/>
          </a:xfrm>
          <a:prstGeom prst="rect">
            <a:avLst/>
          </a:prstGeom>
          <a:noFill/>
        </p:spPr>
        <p:txBody>
          <a:bodyPr vert="eaVert" wrap="square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《天才王子赤字国家振兴计》太好看了都给我去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看！！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941685" y="739775"/>
            <a:ext cx="798195" cy="549719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其实还是第一部分之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618980" y="1306195"/>
            <a:ext cx="798195" cy="54749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数据来源与说明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数据说明</a:t>
            </a:r>
            <a:endParaRPr lang="zh-cn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41523AF-5C9D-F8ED-C152-9CC248D1935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EEAFEA-69FA-66D5-A528-F7E918E3D4EF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7003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{EC96F24E-24A8-479E-BCF4-B6D940767A4C}tf11176810_win32</Template>
  <TotalTime>344</TotalTime>
  <Words>1365</Words>
  <Application>Microsoft Office PowerPoint</Application>
  <PresentationFormat>宽屏</PresentationFormat>
  <Paragraphs>219</Paragraphs>
  <Slides>42</Slides>
  <Notes>29</Notes>
  <HiddenSlides>0</HiddenSlides>
  <MMClips>3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2" baseType="lpstr">
      <vt:lpstr>Microsoft YaHei UI</vt:lpstr>
      <vt:lpstr>黑体</vt:lpstr>
      <vt:lpstr>微软雅黑</vt:lpstr>
      <vt:lpstr>Arial</vt:lpstr>
      <vt:lpstr>Calibri</vt:lpstr>
      <vt:lpstr>Calibri Light</vt:lpstr>
      <vt:lpstr>Cambria Math</vt:lpstr>
      <vt:lpstr>创意性渐变 </vt:lpstr>
      <vt:lpstr>Office 主题</vt:lpstr>
      <vt:lpstr>Document</vt:lpstr>
      <vt:lpstr>动漫评分影响因素探究</vt:lpstr>
      <vt:lpstr>目录(¿)</vt:lpstr>
      <vt:lpstr>PowerPoint 演示文稿</vt:lpstr>
      <vt:lpstr>动漫产业盛状</vt:lpstr>
      <vt:lpstr>PowerPoint 演示文稿</vt:lpstr>
      <vt:lpstr>PowerPoint 演示文稿</vt:lpstr>
      <vt:lpstr>PowerPoint 演示文稿</vt:lpstr>
      <vt:lpstr>PowerPoint 演示文稿</vt:lpstr>
      <vt:lpstr>数据说明</vt:lpstr>
      <vt:lpstr>PowerPoint 演示文稿</vt:lpstr>
      <vt:lpstr>PowerPoint 演示文稿</vt:lpstr>
      <vt:lpstr>变量一览</vt:lpstr>
      <vt:lpstr>爬虫代码展示</vt:lpstr>
      <vt:lpstr>数据预处理代码展示</vt:lpstr>
      <vt:lpstr>数据预处理代码展示</vt:lpstr>
      <vt:lpstr>描述统计</vt:lpstr>
      <vt:lpstr>题材最大众的是？</vt:lpstr>
      <vt:lpstr>四月十月出神番</vt:lpstr>
      <vt:lpstr>传言：四月十月出神番</vt:lpstr>
      <vt:lpstr>原创改编基本持平          游戏改难得市场青睐</vt:lpstr>
      <vt:lpstr>各种播出形式旗鼓相当难分高下</vt:lpstr>
      <vt:lpstr>穿越番已见颓势  后宫番恐成明日黄花</vt:lpstr>
      <vt:lpstr>励志番已成市场宠儿 催泪番深得观众垂青 </vt:lpstr>
      <vt:lpstr>回归分析</vt:lpstr>
      <vt:lpstr>简单回归结果</vt:lpstr>
      <vt:lpstr>引入原作类型变量</vt:lpstr>
      <vt:lpstr>叹正态性之缺失 人生苦短，我用BOX-COX变换</vt:lpstr>
      <vt:lpstr>来点回归诊断</vt:lpstr>
      <vt:lpstr>异常值点分析（抽象大赏）</vt:lpstr>
      <vt:lpstr>异常值点分析</vt:lpstr>
      <vt:lpstr>异常值点分析</vt:lpstr>
      <vt:lpstr>异常值点分析</vt:lpstr>
      <vt:lpstr>回归结果分析</vt:lpstr>
      <vt:lpstr>引入题材变量</vt:lpstr>
      <vt:lpstr>回归结果分析</vt:lpstr>
      <vt:lpstr>回归结果分析</vt:lpstr>
      <vt:lpstr>回归结果分析</vt:lpstr>
      <vt:lpstr>回归结果分析</vt:lpstr>
      <vt:lpstr>结论与反思</vt:lpstr>
      <vt:lpstr>结论</vt:lpstr>
      <vt:lpstr>建议</vt:lpstr>
      <vt:lpstr>反思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fengye</dc:creator>
  <cp:lastModifiedBy>fengye</cp:lastModifiedBy>
  <cp:revision>6</cp:revision>
  <dcterms:created xsi:type="dcterms:W3CDTF">2023-10-10T00:38:34Z</dcterms:created>
  <dcterms:modified xsi:type="dcterms:W3CDTF">2025-06-25T15:53:34Z</dcterms:modified>
</cp:coreProperties>
</file>